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handoutMasterIdLst>
    <p:handoutMasterId r:id="rId13"/>
  </p:handoutMasterIdLst>
  <p:sldIdLst>
    <p:sldId id="256" r:id="rId4"/>
    <p:sldId id="262" r:id="rId5"/>
    <p:sldId id="265" r:id="rId6"/>
    <p:sldId id="268" r:id="rId7"/>
    <p:sldId id="266" r:id="rId8"/>
    <p:sldId id="263" r:id="rId9"/>
    <p:sldId id="264"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6" d="100"/>
          <a:sy n="66" d="100"/>
        </p:scale>
        <p:origin x="5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610CCB-5EED-4039-837C-84FCFE468AED}" type="datetimeFigureOut">
              <a:rPr lang="en-US" smtClean="0"/>
              <a:t>9/1/2020</a:t>
            </a:fld>
            <a:endParaRPr lang="en-US"/>
          </a:p>
        </p:txBody>
      </p:sp>
      <p:sp>
        <p:nvSpPr>
          <p:cNvPr id="4" name="Footer Placeholder 3"/>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US" sz="800">
                <a:solidFill>
                  <a:srgbClr val="000000"/>
                </a:solidFill>
                <a:latin typeface="Arial" panose="020B0604020202020204" pitchFamily="34" charset="0"/>
              </a:rPr>
              <a:t>Unrestricted Content</a:t>
            </a:r>
          </a:p>
          <a:p>
            <a:pPr algn="ctr"/>
            <a:r>
              <a:rPr lang="en-US" sz="800">
                <a:solidFill>
                  <a:srgbClr val="000000"/>
                </a:solidFill>
                <a:latin typeface="Arial" panose="020B0604020202020204" pitchFamily="34" charset="0"/>
              </a:rPr>
              <a:t>This document does not contain technology or technical data controlled under either the U.S. International Traffic in Arms Regulations or the U.S. Export Administration Regulations.</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0699E8-B6DB-4C1C-98D9-1D4D8CAB2B4F}" type="slidenum">
              <a:rPr lang="en-US" smtClean="0"/>
              <a:t>‹#›</a:t>
            </a:fld>
            <a:endParaRPr lang="en-US"/>
          </a:p>
        </p:txBody>
      </p:sp>
    </p:spTree>
    <p:extLst>
      <p:ext uri="{BB962C8B-B14F-4D97-AF65-F5344CB8AC3E}">
        <p14:creationId xmlns:p14="http://schemas.microsoft.com/office/powerpoint/2010/main" val="22281788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6B8B3-2774-493C-82C3-DB7C25EFC3B3}"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n-US" sz="800" b="0" i="0" u="none">
                <a:solidFill>
                  <a:srgbClr val="000000"/>
                </a:solidFill>
                <a:latin typeface="Arial" panose="020B0604020202020204" pitchFamily="34" charset="0"/>
              </a:defRPr>
            </a:lvl1p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A5ACD-3249-4ACE-BF5A-B1A9602A2E3A}" type="slidenum">
              <a:rPr lang="en-US" smtClean="0"/>
              <a:t>‹#›</a:t>
            </a:fld>
            <a:endParaRPr lang="en-US"/>
          </a:p>
        </p:txBody>
      </p:sp>
    </p:spTree>
    <p:extLst>
      <p:ext uri="{BB962C8B-B14F-4D97-AF65-F5344CB8AC3E}">
        <p14:creationId xmlns:p14="http://schemas.microsoft.com/office/powerpoint/2010/main" val="116798583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1</a:t>
            </a:fld>
            <a:endParaRPr lang="en-US"/>
          </a:p>
        </p:txBody>
      </p:sp>
    </p:spTree>
    <p:extLst>
      <p:ext uri="{BB962C8B-B14F-4D97-AF65-F5344CB8AC3E}">
        <p14:creationId xmlns:p14="http://schemas.microsoft.com/office/powerpoint/2010/main" val="330425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2</a:t>
            </a:fld>
            <a:endParaRPr lang="en-US"/>
          </a:p>
        </p:txBody>
      </p:sp>
    </p:spTree>
    <p:extLst>
      <p:ext uri="{BB962C8B-B14F-4D97-AF65-F5344CB8AC3E}">
        <p14:creationId xmlns:p14="http://schemas.microsoft.com/office/powerpoint/2010/main" val="26383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3</a:t>
            </a:fld>
            <a:endParaRPr lang="en-US"/>
          </a:p>
        </p:txBody>
      </p:sp>
    </p:spTree>
    <p:extLst>
      <p:ext uri="{BB962C8B-B14F-4D97-AF65-F5344CB8AC3E}">
        <p14:creationId xmlns:p14="http://schemas.microsoft.com/office/powerpoint/2010/main" val="247911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4</a:t>
            </a:fld>
            <a:endParaRPr lang="en-US"/>
          </a:p>
        </p:txBody>
      </p:sp>
    </p:spTree>
    <p:extLst>
      <p:ext uri="{BB962C8B-B14F-4D97-AF65-F5344CB8AC3E}">
        <p14:creationId xmlns:p14="http://schemas.microsoft.com/office/powerpoint/2010/main" val="314180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6</a:t>
            </a:fld>
            <a:endParaRPr lang="en-US"/>
          </a:p>
        </p:txBody>
      </p:sp>
    </p:spTree>
    <p:extLst>
      <p:ext uri="{BB962C8B-B14F-4D97-AF65-F5344CB8AC3E}">
        <p14:creationId xmlns:p14="http://schemas.microsoft.com/office/powerpoint/2010/main" val="283660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custDataLst>
              <p:tags r:id="rId1"/>
            </p:custDataLst>
          </p:nvPr>
        </p:nvSpPr>
        <p:spPr>
          <a:xfrm>
            <a:off x="0" y="8685213"/>
            <a:ext cx="6858000" cy="458787"/>
          </a:xfrm>
        </p:spPr>
        <p:txBody>
          <a:bodyPr/>
          <a:lstStyle/>
          <a:p>
            <a:r>
              <a:rPr lang="en-US"/>
              <a:t>Unrestricted Content</a:t>
            </a:r>
          </a:p>
          <a:p>
            <a:r>
              <a:rPr lang="en-US"/>
              <a:t>This document does not contain technology or technical data controlled under either the U.S. International Traffic in Arms Regulations or the U.S. Export Administration Regulations.</a:t>
            </a:r>
          </a:p>
        </p:txBody>
      </p:sp>
      <p:sp>
        <p:nvSpPr>
          <p:cNvPr id="6" name="Slide Number Placeholder 5"/>
          <p:cNvSpPr>
            <a:spLocks noGrp="1"/>
          </p:cNvSpPr>
          <p:nvPr>
            <p:ph type="sldNum" sz="quarter" idx="12"/>
          </p:nvPr>
        </p:nvSpPr>
        <p:spPr/>
        <p:txBody>
          <a:bodyPr/>
          <a:lstStyle/>
          <a:p>
            <a:fld id="{D44A5ACD-3249-4ACE-BF5A-B1A9602A2E3A}" type="slidenum">
              <a:rPr lang="en-US" smtClean="0"/>
              <a:t>7</a:t>
            </a:fld>
            <a:endParaRPr lang="en-US"/>
          </a:p>
        </p:txBody>
      </p:sp>
    </p:spTree>
    <p:extLst>
      <p:ext uri="{BB962C8B-B14F-4D97-AF65-F5344CB8AC3E}">
        <p14:creationId xmlns:p14="http://schemas.microsoft.com/office/powerpoint/2010/main" val="19676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56949C-F5F5-4D20-9A0B-E9E6C2D31125}" type="datetimeFigureOut">
              <a:rPr lang="en-US" smtClean="0"/>
              <a:t>9/1/2020</a:t>
            </a:fld>
            <a:endParaRPr lang="en-US"/>
          </a:p>
        </p:txBody>
      </p:sp>
      <p:sp>
        <p:nvSpPr>
          <p:cNvPr id="6" name="Slide Number Placeholder 5"/>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242436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6949C-F5F5-4D20-9A0B-E9E6C2D31125}" type="datetimeFigureOut">
              <a:rPr lang="en-US" smtClean="0"/>
              <a:t>9/1/2020</a:t>
            </a:fld>
            <a:endParaRPr lang="en-US"/>
          </a:p>
        </p:txBody>
      </p:sp>
      <p:sp>
        <p:nvSpPr>
          <p:cNvPr id="6" name="Slide Number Placeholder 5"/>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276584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6949C-F5F5-4D20-9A0B-E9E6C2D31125}" type="datetimeFigureOut">
              <a:rPr lang="en-US" smtClean="0"/>
              <a:t>9/1/2020</a:t>
            </a:fld>
            <a:endParaRPr lang="en-US"/>
          </a:p>
        </p:txBody>
      </p:sp>
      <p:sp>
        <p:nvSpPr>
          <p:cNvPr id="6" name="Slide Number Placeholder 5"/>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96413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6949C-F5F5-4D20-9A0B-E9E6C2D31125}" type="datetimeFigureOut">
              <a:rPr lang="en-US" smtClean="0"/>
              <a:t>9/1/2020</a:t>
            </a:fld>
            <a:endParaRPr lang="en-US"/>
          </a:p>
        </p:txBody>
      </p:sp>
      <p:sp>
        <p:nvSpPr>
          <p:cNvPr id="6" name="Slide Number Placeholder 5"/>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282857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56949C-F5F5-4D20-9A0B-E9E6C2D31125}" type="datetimeFigureOut">
              <a:rPr lang="en-US" smtClean="0"/>
              <a:t>9/1/2020</a:t>
            </a:fld>
            <a:endParaRPr lang="en-US"/>
          </a:p>
        </p:txBody>
      </p:sp>
      <p:sp>
        <p:nvSpPr>
          <p:cNvPr id="6" name="Slide Number Placeholder 5"/>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133624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6949C-F5F5-4D20-9A0B-E9E6C2D31125}" type="datetimeFigureOut">
              <a:rPr lang="en-US" smtClean="0"/>
              <a:t>9/1/2020</a:t>
            </a:fld>
            <a:endParaRPr lang="en-US"/>
          </a:p>
        </p:txBody>
      </p:sp>
      <p:sp>
        <p:nvSpPr>
          <p:cNvPr id="7" name="Slide Number Placeholder 6"/>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316271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56949C-F5F5-4D20-9A0B-E9E6C2D31125}" type="datetimeFigureOut">
              <a:rPr lang="en-US" smtClean="0"/>
              <a:t>9/1/2020</a:t>
            </a:fld>
            <a:endParaRPr lang="en-US"/>
          </a:p>
        </p:txBody>
      </p:sp>
      <p:sp>
        <p:nvSpPr>
          <p:cNvPr id="9" name="Slide Number Placeholder 8"/>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264128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56949C-F5F5-4D20-9A0B-E9E6C2D31125}" type="datetimeFigureOut">
              <a:rPr lang="en-US" smtClean="0"/>
              <a:t>9/1/2020</a:t>
            </a:fld>
            <a:endParaRPr lang="en-US"/>
          </a:p>
        </p:txBody>
      </p:sp>
      <p:sp>
        <p:nvSpPr>
          <p:cNvPr id="5" name="Slide Number Placeholder 4"/>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375141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6949C-F5F5-4D20-9A0B-E9E6C2D31125}" type="datetimeFigureOut">
              <a:rPr lang="en-US" smtClean="0"/>
              <a:t>9/1/2020</a:t>
            </a:fld>
            <a:endParaRPr lang="en-US"/>
          </a:p>
        </p:txBody>
      </p:sp>
      <p:sp>
        <p:nvSpPr>
          <p:cNvPr id="4" name="Slide Number Placeholder 3"/>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424951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56949C-F5F5-4D20-9A0B-E9E6C2D31125}" type="datetimeFigureOut">
              <a:rPr lang="en-US" smtClean="0"/>
              <a:t>9/1/2020</a:t>
            </a:fld>
            <a:endParaRPr lang="en-US"/>
          </a:p>
        </p:txBody>
      </p:sp>
      <p:sp>
        <p:nvSpPr>
          <p:cNvPr id="7" name="Slide Number Placeholder 6"/>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224513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56949C-F5F5-4D20-9A0B-E9E6C2D31125}" type="datetimeFigureOut">
              <a:rPr lang="en-US" smtClean="0"/>
              <a:t>9/1/2020</a:t>
            </a:fld>
            <a:endParaRPr lang="en-US"/>
          </a:p>
        </p:txBody>
      </p:sp>
      <p:sp>
        <p:nvSpPr>
          <p:cNvPr id="7" name="Slide Number Placeholder 6"/>
          <p:cNvSpPr>
            <a:spLocks noGrp="1"/>
          </p:cNvSpPr>
          <p:nvPr>
            <p:ph type="sldNum" sz="quarter" idx="12"/>
          </p:nvPr>
        </p:nvSpPr>
        <p:spPr/>
        <p:txBody>
          <a:bodyPr/>
          <a:lstStyle/>
          <a:p>
            <a:fld id="{7C27D8F5-D1F2-43B8-BF92-FC7669888DEB}" type="slidenum">
              <a:rPr lang="en-US" smtClean="0"/>
              <a:t>‹#›</a:t>
            </a:fld>
            <a:endParaRPr lang="en-US"/>
          </a:p>
        </p:txBody>
      </p:sp>
    </p:spTree>
    <p:extLst>
      <p:ext uri="{BB962C8B-B14F-4D97-AF65-F5344CB8AC3E}">
        <p14:creationId xmlns:p14="http://schemas.microsoft.com/office/powerpoint/2010/main" val="157863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6949C-F5F5-4D20-9A0B-E9E6C2D31125}" type="datetimeFigureOut">
              <a:rPr lang="en-US" smtClean="0"/>
              <a:t>9/1/2020</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7D8F5-D1F2-43B8-BF92-FC7669888DE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125525" y="27708"/>
            <a:ext cx="3011076" cy="1559874"/>
          </a:xfrm>
          <a:prstGeom prst="rect">
            <a:avLst/>
          </a:prstGeom>
        </p:spPr>
      </p:pic>
    </p:spTree>
    <p:extLst>
      <p:ext uri="{BB962C8B-B14F-4D97-AF65-F5344CB8AC3E}">
        <p14:creationId xmlns:p14="http://schemas.microsoft.com/office/powerpoint/2010/main" val="393421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folders/1KQzVuYfO6GA0xAos7ZCst1iMa09B_yHG?usp=sha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Ivy Tech </a:t>
            </a:r>
            <a:br>
              <a:rPr lang="en-US" dirty="0"/>
            </a:br>
            <a:r>
              <a:rPr lang="en-US" dirty="0" smtClean="0"/>
              <a:t>Apprenticeships</a:t>
            </a:r>
            <a:endParaRPr lang="en-US" dirty="0"/>
          </a:p>
        </p:txBody>
      </p:sp>
      <p:sp>
        <p:nvSpPr>
          <p:cNvPr id="3" name="Subtitle 2"/>
          <p:cNvSpPr>
            <a:spLocks noGrp="1"/>
          </p:cNvSpPr>
          <p:nvPr>
            <p:ph type="subTitle" idx="1"/>
          </p:nvPr>
        </p:nvSpPr>
        <p:spPr>
          <a:xfrm>
            <a:off x="1524000" y="4071486"/>
            <a:ext cx="9144000" cy="1186314"/>
          </a:xfrm>
        </p:spPr>
        <p:txBody>
          <a:bodyPr/>
          <a:lstStyle/>
          <a:p>
            <a:r>
              <a:rPr lang="en-US" dirty="0"/>
              <a:t>September 2020</a:t>
            </a:r>
          </a:p>
        </p:txBody>
      </p:sp>
    </p:spTree>
    <p:extLst>
      <p:ext uri="{BB962C8B-B14F-4D97-AF65-F5344CB8AC3E}">
        <p14:creationId xmlns:p14="http://schemas.microsoft.com/office/powerpoint/2010/main" val="133830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normAutofit lnSpcReduction="10000"/>
          </a:bodyPr>
          <a:lstStyle/>
          <a:p>
            <a:pPr marL="0" indent="0">
              <a:buNone/>
            </a:pPr>
            <a:endParaRPr lang="en-US" dirty="0"/>
          </a:p>
          <a:p>
            <a:pPr marL="0" indent="0">
              <a:buNone/>
            </a:pPr>
            <a:r>
              <a:rPr lang="en-US" dirty="0"/>
              <a:t>Ivy Tech was on a team that was awarded a $5.9M grant from the United States Government focused on </a:t>
            </a:r>
            <a:r>
              <a:rPr lang="en-US" dirty="0" smtClean="0"/>
              <a:t>apprenticeships</a:t>
            </a:r>
            <a:r>
              <a:rPr lang="en-US" dirty="0"/>
              <a:t>.</a:t>
            </a:r>
          </a:p>
          <a:p>
            <a:pPr marL="0" indent="0">
              <a:buNone/>
            </a:pPr>
            <a:endParaRPr lang="en-US" dirty="0"/>
          </a:p>
          <a:p>
            <a:pPr marL="0" indent="0">
              <a:buNone/>
            </a:pPr>
            <a:r>
              <a:rPr lang="en-US" dirty="0"/>
              <a:t>NIDIA supported the award of this grant - </a:t>
            </a:r>
          </a:p>
          <a:p>
            <a:pPr marL="457200" lvl="1" indent="0">
              <a:buNone/>
            </a:pPr>
            <a:r>
              <a:rPr lang="en-US" sz="2000" i="1" dirty="0"/>
              <a:t>The Northeast Indiana Defense Industry Association (NIDIA) strongly supports the American Association of Port Authorities Strong, Secure National Ports and Supply Chain (</a:t>
            </a:r>
            <a:r>
              <a:rPr lang="en-US" sz="2000" i="1" dirty="0" err="1"/>
              <a:t>SNaPS</a:t>
            </a:r>
            <a:r>
              <a:rPr lang="en-US" sz="2000" i="1" dirty="0"/>
              <a:t>) proposal to create cybersecurity apprenticeship programs. NIDIA will consider partnering with Ivy Tech Community College of </a:t>
            </a:r>
            <a:r>
              <a:rPr lang="en-US" sz="2000" i="1" dirty="0" err="1"/>
              <a:t>lndiana's</a:t>
            </a:r>
            <a:r>
              <a:rPr lang="en-US" sz="2000" i="1" dirty="0"/>
              <a:t> Fort Wayne Campus (Ivy Tech Fort Wayne) and the American Association of Port Authorities to create and implement cybersecurity apprenticeships in the Northeast Indiana defense industry. NIDIA member industries may also host apprenticeships as part of the programs</a:t>
            </a:r>
            <a:r>
              <a:rPr lang="en-US" sz="1600" i="1" dirty="0"/>
              <a:t>. </a:t>
            </a:r>
          </a:p>
          <a:p>
            <a:pPr marL="0" indent="0">
              <a:buNone/>
            </a:pPr>
            <a:endParaRPr lang="en-US" dirty="0"/>
          </a:p>
        </p:txBody>
      </p:sp>
    </p:spTree>
    <p:extLst>
      <p:ext uri="{BB962C8B-B14F-4D97-AF65-F5344CB8AC3E}">
        <p14:creationId xmlns:p14="http://schemas.microsoft.com/office/powerpoint/2010/main" val="384163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74571" y="1545131"/>
            <a:ext cx="10515600" cy="2066976"/>
          </a:xfrm>
        </p:spPr>
        <p:txBody>
          <a:bodyPr>
            <a:noAutofit/>
          </a:bodyPr>
          <a:lstStyle/>
          <a:p>
            <a:pPr marL="0" indent="0">
              <a:buNone/>
            </a:pPr>
            <a:r>
              <a:rPr lang="en-US" sz="2000" b="1" dirty="0"/>
              <a:t>Ivy Tech Community College has partnered with the American Association of Port Authorities </a:t>
            </a:r>
            <a:r>
              <a:rPr lang="en-US" sz="2000" b="1" dirty="0" err="1"/>
              <a:t>ACCELerate</a:t>
            </a:r>
            <a:r>
              <a:rPr lang="en-US" sz="2000" b="1" dirty="0"/>
              <a:t> Apprenticeships, to help industry learn more about apprenticeship and how it can benefit their workforce. </a:t>
            </a:r>
            <a:endParaRPr lang="en-US" sz="2000" dirty="0"/>
          </a:p>
          <a:p>
            <a:pPr marL="0" indent="0">
              <a:buNone/>
            </a:pPr>
            <a:r>
              <a:rPr lang="en-US" sz="2000" b="1" dirty="0"/>
              <a:t>An Apprenticeship program consists of Related Technical Training and On The Job Learning that allows the apprentice to gain skills, while obtaining experience that leads to a credential. </a:t>
            </a:r>
            <a:endParaRPr lang="en-US" sz="2000" dirty="0"/>
          </a:p>
        </p:txBody>
      </p:sp>
      <p:pic>
        <p:nvPicPr>
          <p:cNvPr id="4" name="Picture 3"/>
          <p:cNvPicPr>
            <a:picLocks noChangeAspect="1"/>
          </p:cNvPicPr>
          <p:nvPr/>
        </p:nvPicPr>
        <p:blipFill>
          <a:blip r:embed="rId3"/>
          <a:stretch>
            <a:fillRect/>
          </a:stretch>
        </p:blipFill>
        <p:spPr>
          <a:xfrm>
            <a:off x="578318" y="3466549"/>
            <a:ext cx="10533538" cy="2920000"/>
          </a:xfrm>
          <a:prstGeom prst="rect">
            <a:avLst/>
          </a:prstGeom>
        </p:spPr>
      </p:pic>
    </p:spTree>
    <p:extLst>
      <p:ext uri="{BB962C8B-B14F-4D97-AF65-F5344CB8AC3E}">
        <p14:creationId xmlns:p14="http://schemas.microsoft.com/office/powerpoint/2010/main" val="296809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674571" y="1545131"/>
            <a:ext cx="10515600" cy="2066976"/>
          </a:xfrm>
        </p:spPr>
        <p:txBody>
          <a:bodyPr>
            <a:noAutofit/>
          </a:bodyPr>
          <a:lstStyle/>
          <a:p>
            <a:pPr marL="0" indent="0">
              <a:buNone/>
            </a:pPr>
            <a:r>
              <a:rPr lang="en-US" dirty="0"/>
              <a:t>Listed in the grant are the following Occupations:</a:t>
            </a:r>
          </a:p>
          <a:p>
            <a:pPr lvl="0"/>
            <a:r>
              <a:rPr lang="en-US" dirty="0"/>
              <a:t>Computer Systems Analyst/Manager</a:t>
            </a:r>
          </a:p>
          <a:p>
            <a:pPr lvl="0"/>
            <a:r>
              <a:rPr lang="en-US" dirty="0"/>
              <a:t>Cybersecurity/Information Security Analyst</a:t>
            </a:r>
          </a:p>
          <a:p>
            <a:pPr lvl="0"/>
            <a:r>
              <a:rPr lang="en-US" dirty="0"/>
              <a:t>Computer Support Specialist of Technician</a:t>
            </a:r>
          </a:p>
          <a:p>
            <a:pPr lvl="0"/>
            <a:r>
              <a:rPr lang="en-US" dirty="0"/>
              <a:t>Network and Cybersecurity Systems Administrators</a:t>
            </a:r>
          </a:p>
          <a:p>
            <a:pPr lvl="0"/>
            <a:r>
              <a:rPr lang="en-US" dirty="0"/>
              <a:t>Data Base Administrator</a:t>
            </a:r>
          </a:p>
          <a:p>
            <a:pPr lvl="0"/>
            <a:r>
              <a:rPr lang="en-US" dirty="0"/>
              <a:t>Computer Systems Engineer</a:t>
            </a:r>
          </a:p>
          <a:p>
            <a:pPr lvl="0"/>
            <a:r>
              <a:rPr lang="en-US" dirty="0"/>
              <a:t>Industrial Mechanical</a:t>
            </a:r>
          </a:p>
          <a:p>
            <a:pPr lvl="0"/>
            <a:r>
              <a:rPr lang="en-US" dirty="0"/>
              <a:t>Industrial Electrical</a:t>
            </a:r>
          </a:p>
          <a:p>
            <a:pPr lvl="0"/>
            <a:r>
              <a:rPr lang="en-US" dirty="0"/>
              <a:t>Logistics</a:t>
            </a:r>
          </a:p>
        </p:txBody>
      </p:sp>
    </p:spTree>
    <p:extLst>
      <p:ext uri="{BB962C8B-B14F-4D97-AF65-F5344CB8AC3E}">
        <p14:creationId xmlns:p14="http://schemas.microsoft.com/office/powerpoint/2010/main" val="207695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can the Grant Assist with Expanding Apprenticeship?</a:t>
            </a:r>
          </a:p>
        </p:txBody>
      </p:sp>
      <p:sp>
        <p:nvSpPr>
          <p:cNvPr id="3" name="Content Placeholder 2"/>
          <p:cNvSpPr>
            <a:spLocks noGrp="1"/>
          </p:cNvSpPr>
          <p:nvPr>
            <p:ph idx="1"/>
          </p:nvPr>
        </p:nvSpPr>
        <p:spPr/>
        <p:txBody>
          <a:bodyPr/>
          <a:lstStyle/>
          <a:p>
            <a:pPr lvl="0"/>
            <a:r>
              <a:rPr lang="en-US" dirty="0"/>
              <a:t>Provide Tuition assistance to companies enrolling apprentices</a:t>
            </a:r>
          </a:p>
          <a:p>
            <a:pPr lvl="0"/>
            <a:r>
              <a:rPr lang="en-US" dirty="0"/>
              <a:t>Allow Ivy Tech Community College to have the Technology to deliver classes remotely and in different modalities.</a:t>
            </a:r>
          </a:p>
          <a:p>
            <a:pPr lvl="0"/>
            <a:r>
              <a:rPr lang="en-US" dirty="0"/>
              <a:t>Assist Employers with Development of programs and help Ivy Tech Community College be able to provide “concierge” services to apprenticeship companies. </a:t>
            </a:r>
          </a:p>
          <a:p>
            <a:pPr lvl="0"/>
            <a:r>
              <a:rPr lang="en-US" dirty="0"/>
              <a:t>Expanding Apprenticeship allows Industry to provide GOLD standard training programs to increase retention.  </a:t>
            </a:r>
          </a:p>
        </p:txBody>
      </p:sp>
    </p:spTree>
    <p:extLst>
      <p:ext uri="{BB962C8B-B14F-4D97-AF65-F5344CB8AC3E}">
        <p14:creationId xmlns:p14="http://schemas.microsoft.com/office/powerpoint/2010/main" val="426895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365125"/>
            <a:ext cx="10515600" cy="1325563"/>
          </a:xfrm>
        </p:spPr>
        <p:txBody>
          <a:bodyPr/>
          <a:lstStyle/>
          <a:p>
            <a:r>
              <a:rPr lang="en-US" dirty="0"/>
              <a:t>Ivy Tech Cyber Security Apprenticeship</a:t>
            </a:r>
          </a:p>
        </p:txBody>
      </p:sp>
      <p:sp>
        <p:nvSpPr>
          <p:cNvPr id="3" name="Content Placeholder 2"/>
          <p:cNvSpPr>
            <a:spLocks noGrp="1"/>
          </p:cNvSpPr>
          <p:nvPr>
            <p:ph idx="1"/>
          </p:nvPr>
        </p:nvSpPr>
        <p:spPr/>
        <p:txBody>
          <a:bodyPr>
            <a:normAutofit lnSpcReduction="10000"/>
          </a:bodyPr>
          <a:lstStyle/>
          <a:p>
            <a:pPr marL="0" indent="0">
              <a:buNone/>
            </a:pPr>
            <a:r>
              <a:rPr lang="en-US" dirty="0"/>
              <a:t>Steps to establish your company’s customized apprenticeship program  </a:t>
            </a:r>
          </a:p>
          <a:p>
            <a:pPr marL="514350" indent="-514350">
              <a:buFont typeface="+mj-lt"/>
              <a:buAutoNum type="arabicPeriod"/>
            </a:pPr>
            <a:r>
              <a:rPr lang="en-US" dirty="0"/>
              <a:t>Identify your occupational needs</a:t>
            </a:r>
          </a:p>
          <a:p>
            <a:pPr marL="514350" indent="-514350">
              <a:buFont typeface="+mj-lt"/>
              <a:buAutoNum type="arabicPeriod"/>
            </a:pPr>
            <a:r>
              <a:rPr lang="en-US" dirty="0"/>
              <a:t>Develop an on-the-job work plan</a:t>
            </a:r>
          </a:p>
          <a:p>
            <a:pPr marL="514350" indent="-514350">
              <a:buFont typeface="+mj-lt"/>
              <a:buAutoNum type="arabicPeriod"/>
            </a:pPr>
            <a:r>
              <a:rPr lang="en-US" dirty="0"/>
              <a:t>Outline a related instruction plan</a:t>
            </a:r>
          </a:p>
          <a:p>
            <a:pPr marL="514350" indent="-514350">
              <a:buFont typeface="+mj-lt"/>
              <a:buAutoNum type="arabicPeriod"/>
            </a:pPr>
            <a:r>
              <a:rPr lang="en-US" dirty="0"/>
              <a:t>Create program guidelines and training</a:t>
            </a:r>
          </a:p>
          <a:p>
            <a:pPr marL="514350" indent="-514350">
              <a:buFont typeface="+mj-lt"/>
              <a:buAutoNum type="arabicPeriod"/>
            </a:pPr>
            <a:r>
              <a:rPr lang="en-US" dirty="0"/>
              <a:t>Engage</a:t>
            </a:r>
          </a:p>
          <a:p>
            <a:pPr marL="514350" indent="-514350">
              <a:buFont typeface="+mj-lt"/>
              <a:buAutoNum type="arabicPeriod"/>
            </a:pPr>
            <a:r>
              <a:rPr lang="en-US" dirty="0"/>
              <a:t>Launch</a:t>
            </a:r>
          </a:p>
          <a:p>
            <a:pPr marL="0" indent="0">
              <a:buNone/>
            </a:pPr>
            <a:r>
              <a:rPr lang="en-US" dirty="0"/>
              <a:t>Coordinate directly with the Ivy Tech Director of Apprenticeship and Work-Based Learning, Kaylene Smith (260-480-4185)</a:t>
            </a:r>
          </a:p>
          <a:p>
            <a:pPr marL="0" indent="0">
              <a:buNone/>
            </a:pPr>
            <a:endParaRPr lang="en-US" dirty="0"/>
          </a:p>
        </p:txBody>
      </p:sp>
    </p:spTree>
    <p:extLst>
      <p:ext uri="{BB962C8B-B14F-4D97-AF65-F5344CB8AC3E}">
        <p14:creationId xmlns:p14="http://schemas.microsoft.com/office/powerpoint/2010/main" val="420497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Sample - Ivy </a:t>
            </a:r>
            <a:r>
              <a:rPr lang="en-US" sz="3600" dirty="0"/>
              <a:t>Tech Cyber Training Offerings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Here is a sample of Ivy Tech cyber security courses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more complete list may be found at the link below</a:t>
            </a:r>
          </a:p>
          <a:p>
            <a:pPr marL="0" indent="0">
              <a:buNone/>
            </a:pPr>
            <a:r>
              <a:rPr lang="en-US" u="sng" dirty="0">
                <a:hlinkClick r:id="rId3"/>
              </a:rPr>
              <a:t>https://drive.google.com/drive/folders/1KQzVuYfO6GA0xAos7ZCst1iMa09B_yHG?usp=sharing</a:t>
            </a: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5380989" y="2223436"/>
            <a:ext cx="6741997" cy="789271"/>
          </a:xfrm>
          <a:prstGeom prst="rect">
            <a:avLst/>
          </a:prstGeom>
        </p:spPr>
      </p:pic>
      <p:pic>
        <p:nvPicPr>
          <p:cNvPr id="6" name="Picture 5"/>
          <p:cNvPicPr>
            <a:picLocks noChangeAspect="1"/>
          </p:cNvPicPr>
          <p:nvPr/>
        </p:nvPicPr>
        <p:blipFill>
          <a:blip r:embed="rId5"/>
          <a:stretch>
            <a:fillRect/>
          </a:stretch>
        </p:blipFill>
        <p:spPr>
          <a:xfrm>
            <a:off x="245395" y="2223436"/>
            <a:ext cx="5156774" cy="1819175"/>
          </a:xfrm>
          <a:prstGeom prst="rect">
            <a:avLst/>
          </a:prstGeom>
        </p:spPr>
      </p:pic>
    </p:spTree>
    <p:extLst>
      <p:ext uri="{BB962C8B-B14F-4D97-AF65-F5344CB8AC3E}">
        <p14:creationId xmlns:p14="http://schemas.microsoft.com/office/powerpoint/2010/main" val="231390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	</a:t>
            </a:r>
          </a:p>
        </p:txBody>
      </p:sp>
      <p:sp>
        <p:nvSpPr>
          <p:cNvPr id="3" name="Content Placeholder 2"/>
          <p:cNvSpPr>
            <a:spLocks noGrp="1"/>
          </p:cNvSpPr>
          <p:nvPr>
            <p:ph idx="1"/>
          </p:nvPr>
        </p:nvSpPr>
        <p:spPr/>
        <p:txBody>
          <a:bodyPr/>
          <a:lstStyle/>
          <a:p>
            <a:r>
              <a:rPr lang="en-US" smtClean="0"/>
              <a:t>The </a:t>
            </a:r>
            <a:r>
              <a:rPr lang="en-US" dirty="0"/>
              <a:t>grant is a means to subsidize training up your staff</a:t>
            </a:r>
          </a:p>
          <a:p>
            <a:r>
              <a:rPr lang="en-US" dirty="0"/>
              <a:t>Ivy Tech is positioned to help</a:t>
            </a:r>
          </a:p>
        </p:txBody>
      </p:sp>
      <p:graphicFrame>
        <p:nvGraphicFramePr>
          <p:cNvPr id="4" name="Object 3"/>
          <p:cNvGraphicFramePr>
            <a:graphicFrameLocks noChangeAspect="1"/>
          </p:cNvGraphicFramePr>
          <p:nvPr>
            <p:extLst>
              <p:ext uri="{D42A27DB-BD31-4B8C-83A1-F6EECF244321}">
                <p14:modId xmlns:p14="http://schemas.microsoft.com/office/powerpoint/2010/main" val="287911079"/>
              </p:ext>
            </p:extLst>
          </p:nvPr>
        </p:nvGraphicFramePr>
        <p:xfrm>
          <a:off x="5147109" y="4740029"/>
          <a:ext cx="1897781" cy="1673737"/>
        </p:xfrm>
        <a:graphic>
          <a:graphicData uri="http://schemas.openxmlformats.org/presentationml/2006/ole">
            <mc:AlternateContent xmlns:mc="http://schemas.openxmlformats.org/markup-compatibility/2006">
              <mc:Choice xmlns:v="urn:schemas-microsoft-com:vml" Requires="v">
                <p:oleObj spid="_x0000_s103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47109" y="4740029"/>
                        <a:ext cx="1897781" cy="167373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12817368"/>
              </p:ext>
            </p:extLst>
          </p:nvPr>
        </p:nvGraphicFramePr>
        <p:xfrm>
          <a:off x="7075369" y="4715553"/>
          <a:ext cx="1856875" cy="1637661"/>
        </p:xfrm>
        <a:graphic>
          <a:graphicData uri="http://schemas.openxmlformats.org/presentationml/2006/ole">
            <mc:AlternateContent xmlns:mc="http://schemas.openxmlformats.org/markup-compatibility/2006">
              <mc:Choice xmlns:v="urn:schemas-microsoft-com:vml" Requires="v">
                <p:oleObj spid="_x0000_s1038"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7075369" y="4715553"/>
                        <a:ext cx="1856875" cy="1637661"/>
                      </a:xfrm>
                      <a:prstGeom prst="rect">
                        <a:avLst/>
                      </a:prstGeom>
                    </p:spPr>
                  </p:pic>
                </p:oleObj>
              </mc:Fallback>
            </mc:AlternateContent>
          </a:graphicData>
        </a:graphic>
      </p:graphicFrame>
    </p:spTree>
    <p:extLst>
      <p:ext uri="{BB962C8B-B14F-4D97-AF65-F5344CB8AC3E}">
        <p14:creationId xmlns:p14="http://schemas.microsoft.com/office/powerpoint/2010/main" val="564519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Unrestricted Content&#10;This document does not contain technology or technical data controlled under either the U.S. International Traffic in Arms Regulations or the U.S. Export Administration Regulations."/>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cmFob3dhPC9Vc2VyTmFtZT48RGF0ZVRpbWU+OC83LzIwMTkgNjoyOToyNSBQTTwvRGF0ZVRpbWU+PExhYmVsU3RyaW5nPk9yaWdpbiBKdXJpc2RpY3Rpb246IFVTI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aafc9a95-ee5d-487c-9c4e-67a5380f2991" value=""/>
  <element uid="bba94c65-ac3d-4f34-b2e1-8de11ef6f01c" value=""/>
  <element uid="bc2b7c01-6db1-4e7d-88d1-fc61674f86fd" value=""/>
  <element uid="c206d5fa-aee1-4f64-89d9-f81e4d7b3acc" value=""/>
</sisl>
</file>

<file path=customXml/itemProps1.xml><?xml version="1.0" encoding="utf-8"?>
<ds:datastoreItem xmlns:ds="http://schemas.openxmlformats.org/officeDocument/2006/customXml" ds:itemID="{B8B28292-C7FD-4F43-83DA-6DA998C314F1}">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1D840114-C85F-4C83-9125-C67D865057E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282</TotalTime>
  <Words>587</Words>
  <Application>Microsoft Office PowerPoint</Application>
  <PresentationFormat>Widescreen</PresentationFormat>
  <Paragraphs>67</Paragraphs>
  <Slides>8</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8</vt:i4>
      </vt:variant>
    </vt:vector>
  </HeadingPairs>
  <TitlesOfParts>
    <vt:vector size="14" baseType="lpstr">
      <vt:lpstr>Arial</vt:lpstr>
      <vt:lpstr>Calibri</vt:lpstr>
      <vt:lpstr>Calibri Light</vt:lpstr>
      <vt:lpstr>Office Theme</vt:lpstr>
      <vt:lpstr>Acrobat Document</vt:lpstr>
      <vt:lpstr>Document</vt:lpstr>
      <vt:lpstr>Ivy Tech  Apprenticeships</vt:lpstr>
      <vt:lpstr>Background</vt:lpstr>
      <vt:lpstr>Background</vt:lpstr>
      <vt:lpstr>Background</vt:lpstr>
      <vt:lpstr>How can the Grant Assist with Expanding Apprenticeship?</vt:lpstr>
      <vt:lpstr>Ivy Tech Cyber Security Apprenticeship</vt:lpstr>
      <vt:lpstr>Sample - Ivy Tech Cyber Training Offerings</vt:lpstr>
      <vt:lpstr>Bottom Line </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[rtnipcontrolcode:unrestricted|rtnipcontrolcodevm:rpogc035|rtnexportcontrolcountry:usa|rtnexportcontrolcode:otherinfo|rtnexportcontrolcodevm:piogcgtc5004|]</dc:subject>
  <dc:creator>Rick Howard</dc:creator>
  <cp:lastModifiedBy>Howard, Richard A (US)</cp:lastModifiedBy>
  <cp:revision>25</cp:revision>
  <dcterms:created xsi:type="dcterms:W3CDTF">2019-08-07T18:27:32Z</dcterms:created>
  <dcterms:modified xsi:type="dcterms:W3CDTF">2020-09-01T19:07:16Z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384240cd-6249-4dd5-9645-8ba2d8a6ea59</vt:lpwstr>
  </property>
  <property fmtid="{D5CDD505-2E9C-101B-9397-08002B2CF9AE}" pid="3" name="bjDocumentSecurityLabel">
    <vt:lpwstr>Origin Jurisdiction: US </vt:lpwstr>
  </property>
  <property fmtid="{D5CDD505-2E9C-101B-9397-08002B2CF9AE}" pid="4" name="bjSaver">
    <vt:lpwstr>WQZ5gbC5R2/W1weCo3av6hNxAs6re814</vt:lpwstr>
  </property>
  <property fmtid="{D5CDD505-2E9C-101B-9397-08002B2CF9AE}" pid="5" name="bjLabelHistoryID">
    <vt:lpwstr>{B8B28292-C7FD-4F43-83DA-6DA998C314F1}</vt:lpwstr>
  </property>
  <property fmtid="{D5CDD505-2E9C-101B-9397-08002B2CF9AE}" pid="6" name="bjDocumentLabelXML">
    <vt:lpwstr>&lt;?xml version="1.0" encoding="us-ascii"?&gt;&lt;sisl xmlns:xsd="http://www.w3.org/2001/XMLSchema" xmlns:xsi="http://www.w3.org/2001/XMLSchema-instance" sislVersion="0" policy="cde53ac1-bf5f-4aae-9cf1-07509e23a4b0" origin="userSelected" xmlns="http://www.boldonj</vt:lpwstr>
  </property>
  <property fmtid="{D5CDD505-2E9C-101B-9397-08002B2CF9AE}" pid="7" name="bjDocumentLabelXML-0">
    <vt:lpwstr>ames.com/2008/01/sie/internal/label"&gt;&lt;element uid="dececbd6-da3b-46fe-8f00-f9d9deea2ee1" value="" /&gt;&lt;element uid="aafc9a95-ee5d-487c-9c4e-67a5380f2991" value="" /&gt;&lt;element uid="bba94c65-ac3d-4f34-b2e1-8de11ef6f01c" value="" /&gt;&lt;element uid="bc2b7c01-6db1-4</vt:lpwstr>
  </property>
  <property fmtid="{D5CDD505-2E9C-101B-9397-08002B2CF9AE}" pid="8" name="bjDocumentLabelXML-1">
    <vt:lpwstr>e7d-88d1-fc61674f86fd" value="" /&gt;&lt;element uid="c206d5fa-aee1-4f64-89d9-f81e4d7b3acc" value="" /&gt;&lt;/sisl&gt;</vt:lpwstr>
  </property>
  <property fmtid="{D5CDD505-2E9C-101B-9397-08002B2CF9AE}" pid="9" name="rtnipcontrolcode">
    <vt:lpwstr>unrestricted</vt:lpwstr>
  </property>
  <property fmtid="{D5CDD505-2E9C-101B-9397-08002B2CF9AE}" pid="10" name="rtnipcontrolcodevm">
    <vt:lpwstr>rpogc035</vt:lpwstr>
  </property>
  <property fmtid="{D5CDD505-2E9C-101B-9397-08002B2CF9AE}" pid="11" name="rtnexportcontrolcountry">
    <vt:lpwstr>usa</vt:lpwstr>
  </property>
  <property fmtid="{D5CDD505-2E9C-101B-9397-08002B2CF9AE}" pid="12" name="rtnexportcontrolcode">
    <vt:lpwstr>otherinfo</vt:lpwstr>
  </property>
  <property fmtid="{D5CDD505-2E9C-101B-9397-08002B2CF9AE}" pid="13" name="rtnexportcontrolcodevm">
    <vt:lpwstr>piogcgtc5004</vt:lpwstr>
  </property>
  <property fmtid="{D5CDD505-2E9C-101B-9397-08002B2CF9AE}" pid="14" name="bjSlideMasterFooterText">
    <vt:lpwstr>Unrestricted Content 
This document does not contain technology or technical data controlled under either the U.S. International Traffic in Arms Regulations or the U.S. Export Administration Regulations.</vt:lpwstr>
  </property>
</Properties>
</file>